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72842" autoAdjust="0"/>
  </p:normalViewPr>
  <p:slideViewPr>
    <p:cSldViewPr>
      <p:cViewPr varScale="1">
        <p:scale>
          <a:sx n="83" d="100"/>
          <a:sy n="83" d="100"/>
        </p:scale>
        <p:origin x="230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217" Type="http://schemas.openxmlformats.org/officeDocument/2006/relationships/slide" Target="slides/slide2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slide" Target="slides/slide201.xml"/><Relationship Id="rId207" Type="http://schemas.openxmlformats.org/officeDocument/2006/relationships/slide" Target="slides/slide206.xml"/><Relationship Id="rId223" Type="http://schemas.openxmlformats.org/officeDocument/2006/relationships/slide" Target="slides/slide222.xml"/><Relationship Id="rId228" Type="http://schemas.openxmlformats.org/officeDocument/2006/relationships/slide" Target="slides/slide227.xml"/><Relationship Id="rId244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3" Type="http://schemas.openxmlformats.org/officeDocument/2006/relationships/slide" Target="slides/slide212.xml"/><Relationship Id="rId218" Type="http://schemas.openxmlformats.org/officeDocument/2006/relationships/slide" Target="slides/slide217.xml"/><Relationship Id="rId234" Type="http://schemas.openxmlformats.org/officeDocument/2006/relationships/slide" Target="slides/slide233.xml"/><Relationship Id="rId239" Type="http://schemas.openxmlformats.org/officeDocument/2006/relationships/slide" Target="slides/slide238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0" Type="http://schemas.openxmlformats.org/officeDocument/2006/relationships/notesMaster" Target="notesMasters/notesMaster1.xml"/><Relationship Id="rId245" Type="http://schemas.openxmlformats.org/officeDocument/2006/relationships/theme" Target="theme/theme1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slide" Target="slides/slide229.xml"/><Relationship Id="rId235" Type="http://schemas.openxmlformats.org/officeDocument/2006/relationships/slide" Target="slides/slide234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241" Type="http://schemas.openxmlformats.org/officeDocument/2006/relationships/handoutMaster" Target="handoutMasters/handoutMaster1.xml"/><Relationship Id="rId246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</a:t>
            </a:r>
            <a:r>
              <a:rPr lang="de-DE" altLang="de-DE" baseline="0" dirty="0" err="1">
                <a:latin typeface="Times New Roman" pitchFamily="16" charset="0"/>
              </a:rPr>
              <a:t>Object</a:t>
            </a:r>
            <a:r>
              <a:rPr lang="de-DE" altLang="de-DE" baseline="0" dirty="0">
                <a:latin typeface="Times New Roman" pitchFamily="16" charset="0"/>
              </a:rPr>
              <a:t>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In manchen</a:t>
            </a:r>
            <a:r>
              <a:rPr lang="de-DE" baseline="0"/>
              <a:t> Fällen (siehe Beispiel) kann es auch keine eindeutige Schnittstelle geben!</a:t>
            </a:r>
            <a:endParaRPr lang="de-DE"/>
          </a:p>
          <a:p>
            <a:pPr>
              <a:defRPr/>
            </a:pPr>
            <a:endParaRPr lang="de-DE"/>
          </a:p>
          <a:p>
            <a:pPr>
              <a:defRPr/>
            </a:pPr>
            <a:r>
              <a:rPr lang="de-DE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kann nur schwer vom Entwickler überprüft</a:t>
            </a:r>
            <a:r>
              <a:rPr lang="de-DE" baseline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/>
              <a:t>Eine Dokumentation des des erwarteten Verhaltens der Schnittstellenimplementierung erfolgt tendenziell über unstrukturierte Kommentare (bspw. https://en.cppreference.com/w/cpp/concept/OutputIterator )</a:t>
            </a:r>
            <a:endParaRPr lang="de-DE"/>
          </a:p>
          <a:p>
            <a:pPr marL="164901" indent="-164901">
              <a:buFontTx/>
              <a:buChar char="-"/>
              <a:defRPr/>
            </a:pPr>
            <a:endParaRPr lang="de-DE"/>
          </a:p>
          <a:p>
            <a:pPr>
              <a:defRPr/>
            </a:pPr>
            <a:r>
              <a:rPr lang="de-DE"/>
              <a:t>#2 – Vorteile </a:t>
            </a:r>
          </a:p>
          <a:p>
            <a:pPr>
              <a:defRPr/>
            </a:pPr>
            <a:r>
              <a:rPr lang="de-DE"/>
              <a:t>- Reduzierter Implementierungsaufwand ("Duck Typing")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</a:t>
            </a:r>
          </a:p>
          <a:p>
            <a:r>
              <a:rPr lang="de-DE" altLang="de-DE" baseline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Vorteile von </a:t>
            </a:r>
            <a:r>
              <a:rPr lang="de-DE" err="1"/>
              <a:t>remove_copy_if</a:t>
            </a:r>
            <a:endParaRPr lang="de-DE"/>
          </a:p>
          <a:p>
            <a:pPr marL="164901" indent="-164901">
              <a:buFontTx/>
              <a:buChar char="-"/>
              <a:defRPr/>
            </a:pPr>
            <a:r>
              <a:rPr lang="de-DE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man braucht </a:t>
            </a:r>
            <a:r>
              <a:rPr lang="de-DE" err="1"/>
              <a:t>selbser</a:t>
            </a:r>
            <a:r>
              <a:rPr lang="de-DE"/>
              <a:t> </a:t>
            </a:r>
            <a:r>
              <a:rPr lang="de-DE" baseline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Shift-Operatoren</a:t>
            </a:r>
            <a:r>
              <a:rPr lang="en-US" b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/>
              <a:t>Bei unsigned</a:t>
            </a:r>
            <a:r>
              <a:rPr lang="en-US" b="0" baseline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Bei signed-Typen wird mit dem MSB gefüllt, um das Vorzeichen beizubehalten</a:t>
            </a:r>
            <a:endParaRPr lang="en-US" b="1"/>
          </a:p>
          <a:p>
            <a:r>
              <a:rPr lang="en-US" b="1"/>
              <a:t>In</a:t>
            </a:r>
            <a:r>
              <a:rPr lang="en-US" b="1" baseline="0"/>
              <a:t> Java</a:t>
            </a:r>
            <a:r>
              <a:rPr lang="en-US" b="0" baseline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entspricht operator&gt;&gt;, aber füllt </a:t>
            </a:r>
            <a:r>
              <a:rPr lang="en-US" b="1" baseline="0"/>
              <a:t>immer</a:t>
            </a:r>
            <a:r>
              <a:rPr lang="en-US" b="0" baseline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/>
          </a:p>
          <a:p>
            <a:endParaRPr lang="en-US"/>
          </a:p>
          <a:p>
            <a:endParaRPr lang="en-US"/>
          </a:p>
          <a:p>
            <a:r>
              <a:rPr lang="en-US"/>
              <a:t>Codebeispiel:</a:t>
            </a:r>
          </a:p>
          <a:p>
            <a:r>
              <a:rPr lang="en-US"/>
              <a:t>#include &lt;stdio.h&gt;</a:t>
            </a:r>
          </a:p>
          <a:p>
            <a:r>
              <a:rPr lang="en-US"/>
              <a:t>#include &lt;stdlib.h&gt;</a:t>
            </a:r>
          </a:p>
          <a:p>
            <a:endParaRPr lang="en-US"/>
          </a:p>
          <a:p>
            <a:r>
              <a:rPr lang="en-US"/>
              <a:t>const char* fmt(char a)</a:t>
            </a:r>
          </a:p>
          <a:p>
            <a:r>
              <a:rPr lang="en-US"/>
              <a:t>{  </a:t>
            </a:r>
          </a:p>
          <a:p>
            <a:r>
              <a:rPr lang="en-US"/>
              <a:t>    int bitsPerByte = sizeof(char) * 8;</a:t>
            </a:r>
          </a:p>
          <a:p>
            <a:r>
              <a:rPr lang="en-US"/>
              <a:t>    char *toString = (char*) malloc((2 + bitsPerByte) * sizeof(char));</a:t>
            </a:r>
          </a:p>
          <a:p>
            <a:r>
              <a:rPr lang="en-US"/>
              <a:t>    toString[0] = '0';</a:t>
            </a:r>
          </a:p>
          <a:p>
            <a:r>
              <a:rPr lang="en-US"/>
              <a:t>    toString[1] = 'b';</a:t>
            </a:r>
          </a:p>
          <a:p>
            <a:r>
              <a:rPr lang="en-US"/>
              <a:t>    for (int i = bitsPerByte - 1; i &gt;= 0; --i)</a:t>
            </a:r>
          </a:p>
          <a:p>
            <a:r>
              <a:rPr lang="en-US"/>
              <a:t>    {</a:t>
            </a:r>
          </a:p>
          <a:p>
            <a:r>
              <a:rPr lang="en-US"/>
              <a:t>        char c;</a:t>
            </a:r>
          </a:p>
          <a:p>
            <a:r>
              <a:rPr lang="en-US"/>
              <a:t>        if (a &amp; (1 &lt;&lt; i))</a:t>
            </a:r>
          </a:p>
          <a:p>
            <a:r>
              <a:rPr lang="en-US"/>
              <a:t>        {</a:t>
            </a:r>
          </a:p>
          <a:p>
            <a:r>
              <a:rPr lang="en-US"/>
              <a:t>            c = '1';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else {</a:t>
            </a:r>
          </a:p>
          <a:p>
            <a:r>
              <a:rPr lang="en-US"/>
              <a:t>            c = '0';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printf("%d", bitsPerByte - 1 - i + 2);</a:t>
            </a:r>
          </a:p>
          <a:p>
            <a:r>
              <a:rPr lang="en-US"/>
              <a:t>        toString[bitsPerByte - 1 - i + 2] = c;</a:t>
            </a:r>
          </a:p>
          <a:p>
            <a:r>
              <a:rPr lang="en-US"/>
              <a:t>    }</a:t>
            </a:r>
          </a:p>
          <a:p>
            <a:r>
              <a:rPr lang="en-US"/>
              <a:t>    return toString;   </a:t>
            </a:r>
          </a:p>
          <a:p>
            <a:r>
              <a:rPr lang="en-US"/>
              <a:t>}</a:t>
            </a:r>
          </a:p>
          <a:p>
            <a:endParaRPr lang="en-US"/>
          </a:p>
          <a:p>
            <a:r>
              <a:rPr lang="en-US"/>
              <a:t>int main()</a:t>
            </a:r>
          </a:p>
          <a:p>
            <a:r>
              <a:rPr lang="en-US"/>
              <a:t>{</a:t>
            </a:r>
          </a:p>
          <a:p>
            <a:r>
              <a:rPr lang="en-US"/>
              <a:t>  char a = 255;</a:t>
            </a:r>
          </a:p>
          <a:p>
            <a:r>
              <a:rPr lang="en-US"/>
              <a:t>  char b = 2;</a:t>
            </a:r>
          </a:p>
          <a:p>
            <a:r>
              <a:rPr lang="en-US"/>
              <a:t>  printf("a: %s, b: %s, a &amp; b: %s\n", fmt(a), fmt(b) , fmt(a &amp; b));</a:t>
            </a:r>
          </a:p>
          <a:p>
            <a:r>
              <a:rPr lang="en-US"/>
              <a:t>  printf("a: %s, b: %s, a &amp; b: %s\n", fmt(a), fmt(b) , fmt(a | b));</a:t>
            </a:r>
          </a:p>
          <a:p>
            <a:r>
              <a:rPr lang="en-US"/>
              <a:t>  printf("a: %s, b: %s, a &amp; b: %s\n", fmt(a), fmt(b) , fmt(a ^ b));</a:t>
            </a:r>
          </a:p>
          <a:p>
            <a:r>
              <a:rPr lang="en-US"/>
              <a:t>  printf("a: %s, a &lt;&lt; b: %s\n", fmt(a), fmt(a &lt;&lt; b));</a:t>
            </a:r>
          </a:p>
          <a:p>
            <a:r>
              <a:rPr lang="en-US"/>
              <a:t>  printf("a: %s, a &gt;&gt; b: %s\n", fmt(a), fmt(a &gt;&gt; b));</a:t>
            </a:r>
          </a:p>
          <a:p>
            <a:r>
              <a:rPr lang="en-US"/>
              <a:t>  </a:t>
            </a:r>
          </a:p>
          <a:p>
            <a:r>
              <a:rPr lang="en-US"/>
              <a:t>  printf("a: %s, ~a: %s\n", fmt(a), fmt(~a));</a:t>
            </a:r>
          </a:p>
          <a:p>
            <a:r>
              <a:rPr lang="en-US"/>
              <a:t>  </a:t>
            </a:r>
          </a:p>
          <a:p>
            <a:r>
              <a:rPr lang="en-US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Quelltext dazu:</a:t>
            </a:r>
          </a:p>
          <a:p>
            <a:r>
              <a:rPr lang="de-DE"/>
              <a:t>in</a:t>
            </a:r>
            <a:r>
              <a:rPr lang="de-DE" baseline="0"/>
              <a:t> der PDL unter devices</a:t>
            </a:r>
            <a:r>
              <a:rPr lang="en-US" baseline="0"/>
              <a:t>/fm4/s6e2ccxl/common/</a:t>
            </a:r>
            <a:r>
              <a:rPr lang="de-DE"/>
              <a:t>s6e2ccxl.h</a:t>
            </a:r>
          </a:p>
          <a:p>
            <a:endParaRPr lang="de-DE"/>
          </a:p>
          <a:p>
            <a:r>
              <a:rPr lang="de-DE"/>
              <a:t>Ports</a:t>
            </a:r>
            <a:r>
              <a:rPr lang="de-DE" baseline="0"/>
              <a:t> und Pin in FM_GPIO_TypeDef </a:t>
            </a:r>
            <a:endParaRPr lang="de-DE"/>
          </a:p>
          <a:p>
            <a:endParaRPr lang="en-US"/>
          </a:p>
          <a:p>
            <a:r>
              <a:rPr lang="en-US"/>
              <a:t>Gesamter</a:t>
            </a:r>
            <a:r>
              <a:rPr lang="en-US" baseline="0"/>
              <a:t> Code:</a:t>
            </a:r>
          </a:p>
          <a:p>
            <a:r>
              <a:rPr lang="en-US"/>
              <a:t>#include "init.h"</a:t>
            </a:r>
          </a:p>
          <a:p>
            <a:r>
              <a:rPr lang="en-US"/>
              <a:t>#include "pins.h"</a:t>
            </a:r>
          </a:p>
          <a:p>
            <a:endParaRPr lang="en-US"/>
          </a:p>
          <a:p>
            <a:r>
              <a:rPr lang="en-US"/>
              <a:t>int main(){</a:t>
            </a:r>
          </a:p>
          <a:p>
            <a:r>
              <a:rPr lang="en-US"/>
              <a:t>  initBoard();</a:t>
            </a:r>
          </a:p>
          <a:p>
            <a:endParaRPr lang="en-US"/>
          </a:p>
          <a:p>
            <a:r>
              <a:rPr lang="en-US"/>
              <a:t>  FM4_GPIO-&gt;DDR2_f.P0 = 0;//Set to input</a:t>
            </a:r>
          </a:p>
          <a:p>
            <a:r>
              <a:rPr lang="en-US"/>
              <a:t>  </a:t>
            </a:r>
          </a:p>
          <a:p>
            <a:r>
              <a:rPr lang="en-US"/>
              <a:t>  LED_RED_DDR |= (1 &lt;&lt; LED_RED_PIN); // Configure red LED pin as output.</a:t>
            </a:r>
          </a:p>
          <a:p>
            <a:r>
              <a:rPr lang="en-US"/>
              <a:t>  LED_RED_DOR |= (1 &lt;&lt; LED_RED_PIN); // Turn LED off.</a:t>
            </a:r>
          </a:p>
          <a:p>
            <a:r>
              <a:rPr lang="en-US"/>
              <a:t>  </a:t>
            </a:r>
          </a:p>
          <a:p>
            <a:r>
              <a:rPr lang="en-US"/>
              <a:t>  while(FM4_GPIO-&gt;PDIR2_f.P0 == 1) {</a:t>
            </a:r>
          </a:p>
          <a:p>
            <a:r>
              <a:rPr lang="en-US"/>
              <a:t>    // Polling loop...</a:t>
            </a:r>
          </a:p>
          <a:p>
            <a:r>
              <a:rPr lang="en-US"/>
              <a:t>  }</a:t>
            </a:r>
          </a:p>
          <a:p>
            <a:r>
              <a:rPr lang="en-US"/>
              <a:t>  </a:t>
            </a:r>
          </a:p>
          <a:p>
            <a:r>
              <a:rPr lang="en-US"/>
              <a:t>  // Switch red LED on</a:t>
            </a:r>
          </a:p>
          <a:p>
            <a:r>
              <a:rPr lang="en-US"/>
              <a:t>  LED_RED_DOR &amp;= ~(1 &lt;&lt; LED_RED_PIN);</a:t>
            </a:r>
          </a:p>
          <a:p>
            <a:r>
              <a:rPr lang="en-US"/>
              <a:t>    </a:t>
            </a:r>
          </a:p>
          <a:p>
            <a:r>
              <a:rPr lang="en-US"/>
              <a:t>  while(1);  </a:t>
            </a:r>
          </a:p>
          <a:p>
            <a:endParaRPr lang="en-US"/>
          </a:p>
          <a:p>
            <a:r>
              <a:rPr lang="en-US"/>
              <a:t>  return 0;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39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98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23.08.2019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%2B%2B11#Explicitly_defaulted_and_deleted_special_member_functions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65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/>
              <a:t>Man kann </a:t>
            </a:r>
            <a:r>
              <a:rPr lang="de-DE" noProof="0" dirty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/>
              <a:t>: man kann/muss nur Basisklassen </a:t>
            </a:r>
            <a:r>
              <a:rPr lang="de-DE" noProof="0" dirty="0"/>
              <a:t>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0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61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</a:t>
            </a:r>
            <a:r>
              <a:rPr lang="de-DE" noProof="0"/>
              <a:t>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/>
              <a:t>Umwandlung von c in Typ SC* mit </a:t>
            </a:r>
            <a:r>
              <a:rPr lang="de-DE" noProof="0" dirty="0"/>
              <a:t>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</a:t>
            </a:r>
            <a:r>
              <a:rPr lang="de-DE" noProof="0"/>
              <a:t>Umwandlung </a:t>
            </a:r>
            <a:r>
              <a:rPr lang="de-DE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err="1"/>
              <a:t>Constness</a:t>
            </a:r>
            <a:r>
              <a:rPr lang="de-DE" noProof="0"/>
              <a:t> entfernen (z.B.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latin typeface="Courier New" panose="020703090202050204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std::cout&lt;&lt;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std::</a:t>
            </a:r>
            <a:r>
              <a:rPr lang="de-DE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</a:t>
            </a:r>
            <a:r>
              <a:rPr lang="de-DE" b="1" noProof="0"/>
              <a:t>Variablen </a:t>
            </a:r>
            <a:r>
              <a:rPr lang="de-DE" noProof="0"/>
              <a:t>operiert (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/>
              <a:t>Byte</a:t>
            </a:r>
            <a:endParaRPr lang="de-DE" noProof="0" dirty="0"/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/>
              <a:t>Weitere Lehrveranstaltungen an der TU Darmstadt</a:t>
            </a:r>
          </a:p>
          <a:p>
            <a:pPr lvl="1"/>
            <a:r>
              <a:rPr lang="de-DE" b="1"/>
              <a:t>Multithreading in C++</a:t>
            </a:r>
            <a:br>
              <a:rPr lang="de-DE" b="1"/>
            </a:br>
            <a:r>
              <a:rPr lang="en-US"/>
              <a:t>(</a:t>
            </a:r>
            <a:r>
              <a:rPr lang="en-US">
                <a:hlinkClick r:id="rId2"/>
              </a:rPr>
              <a:t>https://www.informatik.tu-darmstadt.de/parallel/teaching_parallel_1/index.en.jsp</a:t>
            </a:r>
            <a:r>
              <a:rPr lang="en-US"/>
              <a:t> )</a:t>
            </a:r>
            <a:endParaRPr lang="de-DE" noProof="0"/>
          </a:p>
          <a:p>
            <a:endParaRPr lang="de-DE" b="1"/>
          </a:p>
          <a:p>
            <a:r>
              <a:rPr lang="de-DE" b="1" noProof="0"/>
              <a:t>Wissenswertes (ein paar Ideen)</a:t>
            </a:r>
          </a:p>
          <a:p>
            <a:pPr lvl="1"/>
            <a:r>
              <a:rPr lang="de-DE" b="1" noProof="0"/>
              <a:t>C</a:t>
            </a:r>
            <a:r>
              <a:rPr lang="de-DE" b="1" noProof="0" dirty="0"/>
              <a:t>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</a:t>
            </a:r>
            <a:r>
              <a:rPr lang="de-DE" noProof="0">
                <a:hlinkClick r:id="rId3"/>
              </a:rPr>
              <a:t>thbecker.net/articles/rvalue_references/section_01.html</a:t>
            </a:r>
            <a:r>
              <a:rPr lang="de-DE" noProof="0"/>
              <a:t> </a:t>
            </a:r>
          </a:p>
          <a:p>
            <a:pPr lvl="1"/>
            <a:r>
              <a:rPr lang="de-DE" b="1" noProof="0"/>
              <a:t>Tipps zum Überladen von Operatoren</a:t>
            </a:r>
          </a:p>
          <a:p>
            <a:pPr lvl="2"/>
            <a:r>
              <a:rPr lang="de-DE"/>
              <a:t>"Wie überlade ich Operatoren für meine Klasse, sodass niemand überrascht wird."</a:t>
            </a:r>
            <a:endParaRPr lang="de-DE" noProof="0"/>
          </a:p>
          <a:p>
            <a:pPr lvl="2"/>
            <a:r>
              <a:rPr lang="de-DE">
                <a:hlinkClick r:id="rId4"/>
              </a:rPr>
              <a:t>http://courses.cms.caltech.edu/cs11/material/cpp/donnie/cpp-ops.html</a:t>
            </a:r>
            <a:r>
              <a:rPr lang="de-DE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Der Compiler generiert einen der Drei bei Bedarf automatisch, indem Felder kopiert werden (evtl. mittels "rekursivem" </a:t>
            </a:r>
            <a:r>
              <a:rPr lang="de-DE" b="0" kern="0" err="1"/>
              <a:t>Copy</a:t>
            </a:r>
            <a:r>
              <a:rPr lang="de-DE" b="0" ker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</a:t>
            </a:r>
            <a:r>
              <a:rPr lang="de-DE" kern="0"/>
              <a:t>Resourcen</a:t>
            </a:r>
            <a:r>
              <a:rPr lang="de-DE" b="0" kern="0"/>
              <a:t> (Speicher, File Handle,…) in einem </a:t>
            </a:r>
            <a:r>
              <a:rPr lang="de-DE" kern="0"/>
              <a:t>Konstruktor</a:t>
            </a:r>
            <a:r>
              <a:rPr lang="de-DE" b="0" kern="0"/>
              <a:t> akquiriere, möchte ich sie auch im </a:t>
            </a:r>
            <a:r>
              <a:rPr lang="de-DE" kern="0"/>
              <a:t>Destruktor</a:t>
            </a:r>
            <a:r>
              <a:rPr lang="de-DE" b="0" kern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>
                <a:sym typeface="Wingdings" panose="05000000000000000000" pitchFamily="2" charset="2"/>
              </a:rPr>
              <a:t>Double Delete!)</a:t>
            </a:r>
            <a:endParaRPr lang="en-US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Verwende ich einen </a:t>
            </a:r>
            <a:r>
              <a:rPr lang="de-DE" kern="0"/>
              <a:t>eigenen </a:t>
            </a:r>
            <a:r>
              <a:rPr lang="de-DE" kern="0" err="1"/>
              <a:t>Copy</a:t>
            </a:r>
            <a:r>
              <a:rPr lang="de-DE" kern="0"/>
              <a:t>-Konstruktor</a:t>
            </a:r>
            <a:r>
              <a:rPr lang="de-DE" b="0" kern="0"/>
              <a:t> und einen </a:t>
            </a:r>
            <a:r>
              <a:rPr lang="de-DE" kern="0"/>
              <a:t>generierten </a:t>
            </a:r>
            <a:r>
              <a:rPr lang="de-DE" kern="0" err="1"/>
              <a:t>Assignment</a:t>
            </a:r>
            <a:r>
              <a:rPr lang="de-DE" kern="0"/>
              <a:t>-Operator</a:t>
            </a:r>
            <a:r>
              <a:rPr lang="de-DE" b="0" kern="0"/>
              <a:t>, kann es zu </a:t>
            </a:r>
            <a:r>
              <a:rPr lang="de-DE" kern="0"/>
              <a:t>inkonsistentem Verhalten</a:t>
            </a:r>
            <a:r>
              <a:rPr lang="de-DE" b="0" kern="0"/>
              <a:t> kommen.</a:t>
            </a:r>
            <a:br>
              <a:rPr lang="de-DE" b="0" kern="0"/>
            </a:br>
            <a:endParaRPr lang="de-DE" b="0" ker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</a:t>
            </a:r>
            <a:r>
              <a:rPr lang="de-DE" noProof="0" dirty="0" err="1"/>
              <a:t>Commons</a:t>
            </a:r>
            <a:r>
              <a:rPr lang="de-DE" noProof="0" dirty="0"/>
              <a:t> Namensnennung - Nicht kommerziell - Keine Bearbeitungen 4.0 International Lizenz</a:t>
            </a:r>
            <a:br>
              <a:rPr lang="de-DE" noProof="0" dirty="0"/>
            </a:br>
            <a:br>
              <a:rPr lang="de-DE" noProof="0"/>
            </a:br>
            <a:r>
              <a:rPr lang="de-DE" sz="1200" noProof="0">
                <a:hlinkClick r:id="rId2"/>
              </a:rPr>
              <a:t>http</a:t>
            </a:r>
            <a:r>
              <a:rPr lang="de-DE" sz="1200" noProof="0" dirty="0">
                <a:hlinkClick r:id="rId2"/>
              </a:rPr>
              <a:t>://</a:t>
            </a:r>
            <a:r>
              <a:rPr lang="de-DE" sz="1200" noProof="0">
                <a:hlinkClick r:id="rId2"/>
              </a:rPr>
              <a:t>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</a:t>
            </a:r>
            <a:r>
              <a:rPr lang="de-DE" noProof="0"/>
              <a:t>Fair-</a:t>
            </a:r>
            <a:r>
              <a:rPr lang="de-DE" noProof="0" err="1"/>
              <a:t>Use</a:t>
            </a:r>
            <a:r>
              <a:rPr lang="de-DE" noProof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Beteiligte Autoren (alphabetisch):</a:t>
            </a:r>
          </a:p>
          <a:p>
            <a:pPr algn="l"/>
            <a:r>
              <a:rPr lang="en-US"/>
              <a:t>Anthony Anjorin,</a:t>
            </a:r>
          </a:p>
          <a:p>
            <a:pPr algn="l"/>
            <a:r>
              <a:rPr lang="en-US"/>
              <a:t>Matthias Gazzari,</a:t>
            </a:r>
          </a:p>
          <a:p>
            <a:pPr algn="l"/>
            <a:r>
              <a:rPr lang="en-US"/>
              <a:t>Nicolas Himmelmann,</a:t>
            </a:r>
          </a:p>
          <a:p>
            <a:pPr algn="l"/>
            <a:r>
              <a:rPr lang="en-US"/>
              <a:t>Puria Izady,</a:t>
            </a:r>
          </a:p>
          <a:p>
            <a:pPr algn="l"/>
            <a:r>
              <a:rPr lang="en-US"/>
              <a:t>Philipp Joncyk,</a:t>
            </a:r>
          </a:p>
          <a:p>
            <a:pPr algn="l"/>
            <a:r>
              <a:rPr lang="en-US"/>
              <a:t>Roland Kluge,</a:t>
            </a:r>
          </a:p>
          <a:p>
            <a:pPr algn="l"/>
            <a:r>
              <a:rPr lang="en-US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>
                <a:sym typeface="Wingdings" panose="05000000000000000000" pitchFamily="2" charset="2"/>
              </a:rPr>
              <a:t>Optimierungen</a:t>
            </a:r>
            <a:r>
              <a:rPr lang="de-DE" noProof="0">
                <a:sym typeface="Wingdings" panose="05000000000000000000" pitchFamily="2" charset="2"/>
              </a:rPr>
              <a:t>: fast ausschließlich zur </a:t>
            </a:r>
            <a:r>
              <a:rPr lang="de-DE" b="1" noProof="0">
                <a:sym typeface="Wingdings" panose="05000000000000000000" pitchFamily="2" charset="2"/>
              </a:rPr>
              <a:t>Laufzeit</a:t>
            </a:r>
            <a:r>
              <a:rPr lang="de-DE" noProof="0">
                <a:sym typeface="Wingdings" panose="05000000000000000000" pitchFamily="2" charset="2"/>
              </a:rPr>
              <a:t> durch die JVM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</a:t>
            </a:r>
            <a:r>
              <a:rPr lang="de-DE" noProof="0">
                <a:sym typeface="Wingdings" panose="05000000000000000000" pitchFamily="2" charset="2"/>
              </a:rPr>
              <a:t>Java </a:t>
            </a:r>
            <a:r>
              <a:rPr lang="de-DE" b="1" noProof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(~ dyn. Linken)</a:t>
            </a:r>
            <a:endParaRPr lang="de-DE" noProof="0" dirty="0"/>
          </a:p>
          <a:p>
            <a:pPr marL="0" indent="0">
              <a:buNone/>
            </a:pPr>
            <a:endParaRPr lang="de-DE" b="1" noProof="0"/>
          </a:p>
          <a:p>
            <a:pPr marL="0" indent="0">
              <a:buNone/>
            </a:pPr>
            <a:r>
              <a:rPr lang="de-DE" b="1" noProof="0"/>
              <a:t>C/C</a:t>
            </a:r>
            <a:r>
              <a:rPr lang="de-DE" b="1" noProof="0" dirty="0"/>
              <a:t>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</a:t>
            </a:r>
            <a:r>
              <a:rPr lang="de-DE" noProof="0">
                <a:sym typeface="Wingdings" panose="05000000000000000000" pitchFamily="2" charset="2"/>
              </a:rPr>
              <a:t>, (oft</a:t>
            </a:r>
            <a:r>
              <a:rPr lang="de-DE" noProof="0" dirty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/>
              <a:t>Optimierungen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true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https://blogs.mentor.com/colinwalls/blog/2014/06/02/struct-vs-class-in-c/</a:t>
            </a:r>
            <a:r>
              <a:rPr lang="en-US" sz="1200"/>
              <a:t> </a:t>
            </a:r>
          </a:p>
          <a:p>
            <a:pPr algn="l"/>
            <a:r>
              <a:rPr lang="en-US" sz="1200">
                <a:hlinkClick r:id="rId4"/>
              </a:rPr>
              <a:t>http://en.cppreference.com/w/cpp/language/union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/>
              <a:t>Zwei Formen </a:t>
            </a:r>
            <a:r>
              <a:rPr lang="de-DE" noProof="0"/>
              <a:t>werden vom </a:t>
            </a:r>
            <a:r>
              <a:rPr lang="de-DE" b="1" noProof="0"/>
              <a:t>Linker </a:t>
            </a:r>
            <a:r>
              <a:rPr lang="de-DE" noProof="0"/>
              <a:t>erkannt: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parameterlos (</a:t>
            </a:r>
            <a:r>
              <a:rPr lang="de-DE" altLang="de-DE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Neben </a:t>
            </a:r>
            <a:r>
              <a:rPr lang="en-US" b="1"/>
              <a:t>rein dezimalen Ganzzahl</a:t>
            </a:r>
            <a:r>
              <a:rPr lang="de-DE" b="1"/>
              <a:t>literalen </a:t>
            </a:r>
            <a:r>
              <a:rPr lang="de-DE"/>
              <a:t>(z.B. in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/>
              <a:t>Suffixe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vorzeichenlos</a:t>
            </a:r>
            <a:r>
              <a:rPr lang="de-DE"/>
              <a:t> interpretiert wird (z.B. 255u)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br>
              <a:rPr lang="de-DE"/>
            </a:br>
            <a:r>
              <a:rPr lang="de-DE"/>
              <a:t>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/>
              <a:t>.</a:t>
            </a:r>
          </a:p>
          <a:p>
            <a:pPr marL="0" indent="0">
              <a:buNone/>
            </a:pPr>
            <a:r>
              <a:rPr lang="de-DE" b="1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/>
              <a:t>)</a:t>
            </a:r>
          </a:p>
          <a:p>
            <a:pPr lvl="1"/>
            <a:r>
              <a:rPr lang="de-DE"/>
              <a:t>Kombinationen beider Suffixe sind möglich.</a:t>
            </a:r>
          </a:p>
          <a:p>
            <a:pPr marL="0" indent="0">
              <a:buNone/>
            </a:pPr>
            <a:r>
              <a:rPr lang="de-DE" b="1"/>
              <a:t>Präfixe</a:t>
            </a:r>
            <a:endParaRPr lang="de-DE"/>
          </a:p>
          <a:p>
            <a:pPr lvl="1"/>
            <a:r>
              <a:rPr lang="de-DE" b="1"/>
              <a:t>Oktaldarstellung</a:t>
            </a:r>
            <a:r>
              <a:rPr lang="de-DE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lvl="1"/>
            <a:r>
              <a:rPr lang="de-DE" b="1"/>
              <a:t>(Seit C++14) Binärdarstellung</a:t>
            </a:r>
            <a:r>
              <a:rPr lang="de-DE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/>
              <a:t> bewirkt Interpretation als Binärliteral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/>
              <a:t>) 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marL="0" indent="0">
              <a:buNone/>
            </a:pPr>
            <a:r>
              <a:rPr lang="de-DE"/>
              <a:t>Seit C++11 kann man übrigens </a:t>
            </a:r>
            <a:r>
              <a:rPr lang="de-DE" b="1"/>
              <a:t>eigene Literaltypen</a:t>
            </a:r>
            <a:r>
              <a:rPr lang="de-DE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/>
              <a:t> und die Pr</a:t>
            </a:r>
            <a:r>
              <a:rPr lang="de-DE"/>
              <a:t>äfixe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/>
              <a:t> </a:t>
            </a:r>
            <a:r>
              <a:rPr lang="en-US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14:00..14:30: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/>
              <a:t>1, 1, 2, 3, 5, </a:t>
            </a:r>
            <a:r>
              <a:rPr lang="de-DE" noProof="0"/>
              <a:t>8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19323</Words>
  <Application>Microsoft Office PowerPoint</Application>
  <PresentationFormat>Bildschirmpräsentation (4:3)</PresentationFormat>
  <Paragraphs>4980</Paragraphs>
  <Slides>238</Slides>
  <Notes>97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0" baseType="lpstr">
      <vt:lpstr>Arial</vt:lpstr>
      <vt:lpstr>Bradley Hand ITC</vt:lpstr>
      <vt:lpstr>Calibri</vt:lpstr>
      <vt:lpstr>Consolas</vt:lpstr>
      <vt:lpstr>Courier</vt:lpstr>
      <vt:lpstr>Courier New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2586</cp:revision>
  <cp:lastPrinted>2018-04-11T06:17:22Z</cp:lastPrinted>
  <dcterms:created xsi:type="dcterms:W3CDTF">2008-08-19T13:25:11Z</dcterms:created>
  <dcterms:modified xsi:type="dcterms:W3CDTF">2019-08-23T14:44:57Z</dcterms:modified>
</cp:coreProperties>
</file>